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29"/>
  </p:notesMasterIdLst>
  <p:sldIdLst>
    <p:sldId id="288" r:id="rId3"/>
    <p:sldId id="285" r:id="rId4"/>
    <p:sldId id="284" r:id="rId5"/>
    <p:sldId id="283" r:id="rId6"/>
    <p:sldId id="282" r:id="rId7"/>
    <p:sldId id="281" r:id="rId8"/>
    <p:sldId id="280" r:id="rId9"/>
    <p:sldId id="279" r:id="rId10"/>
    <p:sldId id="278" r:id="rId11"/>
    <p:sldId id="277" r:id="rId12"/>
    <p:sldId id="287" r:id="rId13"/>
    <p:sldId id="271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89" r:id="rId22"/>
    <p:sldId id="266" r:id="rId23"/>
    <p:sldId id="267" r:id="rId24"/>
    <p:sldId id="268" r:id="rId25"/>
    <p:sldId id="290" r:id="rId26"/>
    <p:sldId id="269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EFFA5-1E1D-4CEF-B522-8590C7CF587C}" v="8" dt="2019-12-05T04:29:45.197"/>
    <p1510:client id="{1B1FC0B1-6299-43CB-A1B2-B5C933CF8FA5}" v="994" dt="2019-12-04T13:10:28.432"/>
    <p1510:client id="{1D72A360-A874-4534-ACD3-535BC44A6EE4}" v="18" dt="2019-12-04T17:02:28.678"/>
    <p1510:client id="{4EE08B9B-577E-46A8-B5A4-B786C7B9704C}" v="597" dt="2019-12-04T11:48:30.263"/>
    <p1510:client id="{6A39EF1A-4DB7-4A5B-8236-9F7743FAB481}" v="53" dt="2019-12-04T07:58:17.660"/>
    <p1510:client id="{7F33A359-6D16-4916-8D11-5EC8DA70AFD1}" v="45" dt="2019-12-04T19:41:53.722"/>
    <p1510:client id="{AFEA4414-60D5-E64A-8559-3015C7E5C4B4}" v="1445" dt="2019-12-05T05:05:59.145"/>
    <p1510:client id="{E02885D1-6A4D-41AF-9831-19B3E35CA788}" v="28" dt="2019-12-04T16:40:42.427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Sheet1!$B$17</c:f>
              <c:strCache>
                <c:ptCount val="1"/>
                <c:pt idx="0">
                  <c:v>Rows of 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E9-4042-9443-8C3C0CF531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E9-4042-9443-8C3C0CF531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E9-4042-9443-8C3C0CF531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E9-4042-9443-8C3C0CF531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BE9-4042-9443-8C3C0CF5319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BE9-4042-9443-8C3C0CF53198}"/>
              </c:ext>
            </c:extLst>
          </c:dPt>
          <c:cat>
            <c:strRef>
              <c:f>Sheet1!$A$18:$A$23</c:f>
              <c:strCache>
                <c:ptCount val="6"/>
                <c:pt idx="0">
                  <c:v>Influenza</c:v>
                </c:pt>
                <c:pt idx="1">
                  <c:v>Pnuemonia</c:v>
                </c:pt>
                <c:pt idx="2">
                  <c:v>Asthma</c:v>
                </c:pt>
                <c:pt idx="3">
                  <c:v>Flu</c:v>
                </c:pt>
                <c:pt idx="4">
                  <c:v>Purple Air</c:v>
                </c:pt>
                <c:pt idx="5">
                  <c:v>California Government</c:v>
                </c:pt>
              </c:strCache>
            </c:strRef>
          </c:cat>
          <c:val>
            <c:numRef>
              <c:f>Sheet1!$B$18:$B$23</c:f>
              <c:numCache>
                <c:formatCode>General</c:formatCode>
                <c:ptCount val="6"/>
                <c:pt idx="0">
                  <c:v>18300</c:v>
                </c:pt>
                <c:pt idx="1">
                  <c:v>22271</c:v>
                </c:pt>
                <c:pt idx="2">
                  <c:v>34711</c:v>
                </c:pt>
                <c:pt idx="3">
                  <c:v>11000</c:v>
                </c:pt>
                <c:pt idx="4">
                  <c:v>12735</c:v>
                </c:pt>
                <c:pt idx="5">
                  <c:v>8564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BE9-4042-9443-8C3C0CF53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A9BD3-0B2F-C14A-93A6-4D33A0CC2688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4BAA7-9F73-DC43-B0F1-0CA0B80F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Cardiovascular diseases-</a:t>
            </a:r>
            <a:r>
              <a:rPr lang="en-US" err="1"/>
              <a:t>ischaemic</a:t>
            </a:r>
            <a:r>
              <a:rPr lang="en-US"/>
              <a:t> heart disease and stroke mortality</a:t>
            </a:r>
          </a:p>
          <a:p>
            <a:endParaRPr lang="en-US">
              <a:cs typeface="Calibri"/>
            </a:endParaRPr>
          </a:p>
          <a:p>
            <a:pPr marL="171450" indent="-1714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>
                <a:cs typeface="Calibri"/>
              </a:rPr>
              <a:t>-</a:t>
            </a:r>
            <a:r>
              <a:rPr lang="en-US"/>
              <a:t>with excess CVD risks occurring in the range of and below the present US long-term standard for ambient exposure to PM2.5 (12 mg/m3).</a:t>
            </a:r>
          </a:p>
          <a:p>
            <a:pPr>
              <a:buFont typeface="Arial"/>
              <a:buChar char="•"/>
            </a:pPr>
            <a:r>
              <a:rPr lang="en-US"/>
              <a:t>PM2.5 is associated with increased risk for IHD and stroke mortality, with excess CVD risks occurring in the range of and below the present 12 lg/m3 annual average standard for the USA for PM2.5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You can explain PM here :</a:t>
            </a:r>
          </a:p>
          <a:p>
            <a:r>
              <a:rPr lang="en-US"/>
              <a:t>Composition of Air Pollution • Air pollution consists of aerosols containing a mixture of both particles and gases • Particulate matter (PM) is easily measured and readily relatable to the adverse health effects • PM stands for particulate matter (also called particle pollution) • mixture of solid particles and liquid droplets found in the air • PM10 : inhalable particles, with diameters that are generally 10 micrometers and smaller • PM2.5 : fine inhalable particles, with diameters that are generally 2.5 micrometers and smaller. 11/4/2018 7Braunwald Heart disease, 11th edition, Chapter 52 Air Pollution and Cardiovascular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experiment is treated in various location, but the seasonal data was not considered in the analysis . Location such as California and New Jersey is treated with the same weightage. This should extend to treat the time and climatic </a:t>
            </a:r>
            <a:r>
              <a:rPr lang="en-US" err="1"/>
              <a:t>conditons</a:t>
            </a:r>
            <a:r>
              <a:rPr lang="en-US"/>
              <a:t> along with air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Purple Air: Station data, the graph shows an aggregated data view of all sensor data.</a:t>
            </a:r>
          </a:p>
          <a:p>
            <a:r>
              <a:rPr lang="en-US"/>
              <a:t>All Data shown for diseases is aggregation of the different sources that data was collected from. </a:t>
            </a:r>
          </a:p>
          <a:p>
            <a:r>
              <a:rPr lang="en-US" err="1"/>
              <a:t>Primiarly</a:t>
            </a:r>
            <a:r>
              <a:rPr lang="en-US"/>
              <a:t> government sites, such as data.gov, </a:t>
            </a:r>
            <a:r>
              <a:rPr lang="en-US" err="1"/>
              <a:t>cdc</a:t>
            </a:r>
            <a:r>
              <a:rPr lang="en-US"/>
              <a:t>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1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target variable is continuous , hence we tried using regression models</a:t>
            </a:r>
          </a:p>
          <a:p>
            <a:r>
              <a:rPr lang="en-US">
                <a:cs typeface="Calibri"/>
              </a:rPr>
              <a:t>For the prediction , we applied linear regression. </a:t>
            </a:r>
          </a:p>
          <a:p>
            <a:r>
              <a:rPr lang="en-US">
                <a:cs typeface="Calibri"/>
              </a:rPr>
              <a:t>After learning about regularization ,we applied L1- lasso and L2- Ridge regularization to improve the performance of model</a:t>
            </a:r>
          </a:p>
          <a:p>
            <a:r>
              <a:rPr lang="en-US">
                <a:cs typeface="Calibri"/>
              </a:rPr>
              <a:t>Since we have historical data, we thought of using statistical model </a:t>
            </a:r>
          </a:p>
          <a:p>
            <a:r>
              <a:rPr lang="en-US">
                <a:cs typeface="Calibri"/>
              </a:rPr>
              <a:t>We tried to compare the accuracy of our model with other models such as RF and DT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12/4/2019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5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4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8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44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61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772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0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3" r:id="rId5"/>
    <p:sldLayoutId id="2147483689" r:id="rId6"/>
    <p:sldLayoutId id="2147483690" r:id="rId7"/>
    <p:sldLayoutId id="2147483680" r:id="rId8"/>
    <p:sldLayoutId id="2147483681" r:id="rId9"/>
    <p:sldLayoutId id="2147483682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meet3/Cmpe255_Project/blob/master/Deliverables/Codes/AQ_3-Influenza_Correlation-LinearModeling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nmeet3/Cmpe255_Project/blob/master/Deliverables/Codes/AQ_3-Influenza_RandomForest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PM2.5 air pollution and cause-specific</a:t>
            </a:r>
            <a:endParaRPr lang="en-US" sz="3000" b="1">
              <a:solidFill>
                <a:schemeClr val="bg1"/>
              </a:solidFill>
              <a:latin typeface="Arial"/>
              <a:cs typeface="Calibri Light"/>
            </a:endParaRPr>
          </a:p>
          <a:p>
            <a:r>
              <a:rPr lang="en-US" sz="3000" b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cardiovascular disease mortality</a:t>
            </a:r>
            <a:endParaRPr lang="en-US" sz="3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193" y="4695486"/>
            <a:ext cx="3638682" cy="10049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  <a:latin typeface="Arial"/>
                <a:cs typeface="Calibri"/>
              </a:rPr>
              <a:t>Significant Paper Presentation -CMPE255 Data Mining</a:t>
            </a:r>
            <a:endParaRPr lang="en-US" sz="1600">
              <a:solidFill>
                <a:schemeClr val="bg1"/>
              </a:solidFill>
              <a:latin typeface="Arial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600" b="1" u="sng">
                <a:solidFill>
                  <a:schemeClr val="bg1"/>
                </a:solidFill>
                <a:latin typeface="Arial"/>
                <a:cs typeface="Calibri"/>
              </a:rPr>
              <a:t>By Team 7</a:t>
            </a:r>
            <a:endParaRPr lang="en-US" sz="1600" u="sng">
              <a:solidFill>
                <a:schemeClr val="bg1"/>
              </a:solidFill>
              <a:latin typeface="Arial"/>
              <a:cs typeface="Calibri"/>
            </a:endParaRPr>
          </a:p>
          <a:p>
            <a:pPr>
              <a:spcAft>
                <a:spcPts val="600"/>
              </a:spcAft>
            </a:pPr>
            <a:endParaRPr lang="en-US" sz="140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1400" u="sng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26C199ED-A773-400C-A66E-F54A9FB94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30" r="-2" b="-2"/>
          <a:stretch/>
        </p:blipFill>
        <p:spPr>
          <a:xfrm>
            <a:off x="5346570" y="2269844"/>
            <a:ext cx="6202238" cy="2315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436AE-4E91-6040-9F3F-4892493ED64C}"/>
              </a:ext>
            </a:extLst>
          </p:cNvPr>
          <p:cNvSpPr txBox="1"/>
          <p:nvPr/>
        </p:nvSpPr>
        <p:spPr>
          <a:xfrm>
            <a:off x="8542421" y="4902982"/>
            <a:ext cx="3308685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Jeyasri</a:t>
            </a:r>
            <a:r>
              <a:rPr lang="en-US" b="1" i="1" dirty="0">
                <a:latin typeface="Arial"/>
                <a:cs typeface="Arial"/>
              </a:rPr>
              <a:t> Subramanian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Subarna</a:t>
            </a:r>
            <a:r>
              <a:rPr lang="en-US" b="1" i="1" dirty="0">
                <a:latin typeface="Arial"/>
                <a:cs typeface="Arial"/>
              </a:rPr>
              <a:t> Chowdhury Soma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Manmeet</a:t>
            </a:r>
            <a:r>
              <a:rPr lang="en-US" b="1" i="1" dirty="0">
                <a:latin typeface="Arial"/>
                <a:cs typeface="Arial"/>
              </a:rPr>
              <a:t> Singh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>
                <a:latin typeface="Arial"/>
                <a:cs typeface="Arial"/>
              </a:rPr>
              <a:t>Pranav </a:t>
            </a:r>
            <a:r>
              <a:rPr lang="en-US" b="1" i="1" dirty="0" err="1">
                <a:latin typeface="Arial"/>
                <a:cs typeface="Arial"/>
              </a:rPr>
              <a:t>Lodha</a:t>
            </a:r>
            <a:r>
              <a:rPr lang="en-US" sz="1400" dirty="0">
                <a:latin typeface="Arial"/>
                <a:cs typeface="Arial"/>
              </a:rPr>
              <a:t>  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5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5B68-F876-4382-B98D-4222B391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Scope for Future Extension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EF57-0088-464E-8EA0-5C3D8A4B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Should consider different regions with different weightage based on  season, climate and air quality  </a:t>
            </a:r>
          </a:p>
          <a:p>
            <a:endParaRPr lang="en-US" sz="1800" dirty="0">
              <a:latin typeface="Arial"/>
              <a:cs typeface="Arial"/>
            </a:endParaRPr>
          </a:p>
          <a:p>
            <a:r>
              <a:rPr lang="en-US" sz="3200" dirty="0">
                <a:latin typeface="Arial"/>
                <a:cs typeface="Arial"/>
              </a:rPr>
              <a:t>Other than Cox Regression, this experiment should have explored with any other regression models for comparative study</a:t>
            </a:r>
          </a:p>
          <a:p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6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CB81E5-35B2-4611-B1CC-EEAFBE2A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Arial"/>
                <a:cs typeface="Arial"/>
              </a:rPr>
              <a:t>Our Project </a:t>
            </a:r>
          </a:p>
        </p:txBody>
      </p:sp>
    </p:spTree>
    <p:extLst>
      <p:ext uri="{BB962C8B-B14F-4D97-AF65-F5344CB8AC3E}">
        <p14:creationId xmlns:p14="http://schemas.microsoft.com/office/powerpoint/2010/main" val="17077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44" y="1712447"/>
            <a:ext cx="4237816" cy="31012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br>
              <a:rPr lang="en-US" sz="4100">
                <a:solidFill>
                  <a:srgbClr val="FFFFFF"/>
                </a:solidFill>
                <a:latin typeface="Arial"/>
                <a:ea typeface="+mj-lt"/>
                <a:cs typeface="Arial"/>
              </a:rPr>
            </a:br>
            <a:r>
              <a:rPr lang="en-US" sz="4100">
                <a:solidFill>
                  <a:srgbClr val="FFFFFF"/>
                </a:solidFill>
                <a:latin typeface="Arial"/>
                <a:ea typeface="+mj-lt"/>
                <a:cs typeface="Arial"/>
              </a:rPr>
              <a:t>Association between PM 2.5 levels and yearly respiratory infections in California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rgbClr val="000000"/>
                </a:solidFill>
              </a:rPr>
              <a:t>Presented by Team 7</a:t>
            </a:r>
            <a:endParaRPr lang="en-US" sz="2800">
              <a:cs typeface="Calibri" panose="020F0502020204030204"/>
            </a:endParaRPr>
          </a:p>
          <a:p>
            <a:pPr algn="r"/>
            <a:r>
              <a:rPr lang="en-US" sz="2800">
                <a:solidFill>
                  <a:srgbClr val="000000"/>
                </a:solidFill>
                <a:cs typeface="Calibri"/>
              </a:rPr>
              <a:t>- </a:t>
            </a:r>
            <a:r>
              <a:rPr lang="en-US">
                <a:solidFill>
                  <a:srgbClr val="000000"/>
                </a:solidFill>
                <a:cs typeface="Calibri"/>
              </a:rPr>
              <a:t>Again US!</a:t>
            </a:r>
          </a:p>
        </p:txBody>
      </p:sp>
    </p:spTree>
    <p:extLst>
      <p:ext uri="{BB962C8B-B14F-4D97-AF65-F5344CB8AC3E}">
        <p14:creationId xmlns:p14="http://schemas.microsoft.com/office/powerpoint/2010/main" val="325314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9EDE-CACE-4620-AA3B-851DA954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latin typeface="Arial"/>
                <a:cs typeface="Calibri Light"/>
              </a:rPr>
              <a:t>Problem Statement</a:t>
            </a:r>
            <a:endParaRPr lang="en-US" b="1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47FD-E87B-43D6-9019-5ED7DD0A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As global warming continues to heat up the world, the air quality becomes worse. </a:t>
            </a:r>
          </a:p>
          <a:p>
            <a:r>
              <a:rPr lang="en-US" sz="2400">
                <a:cs typeface="Calibri"/>
              </a:rPr>
              <a:t>Worse air quality can potentially lead to respiratory problem</a:t>
            </a:r>
          </a:p>
          <a:p>
            <a:r>
              <a:rPr lang="en-US" sz="2400">
                <a:cs typeface="Calibri"/>
              </a:rPr>
              <a:t>During our study we attempted to determine the correlation between the quality of air and the potential to be affected by respiratory diseases</a:t>
            </a:r>
          </a:p>
        </p:txBody>
      </p:sp>
    </p:spTree>
    <p:extLst>
      <p:ext uri="{BB962C8B-B14F-4D97-AF65-F5344CB8AC3E}">
        <p14:creationId xmlns:p14="http://schemas.microsoft.com/office/powerpoint/2010/main" val="193079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56D2-034C-4EFE-B835-2EDCC901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Arial"/>
                <a:cs typeface="Calibri Light"/>
              </a:rPr>
              <a:t>Data Collection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F5A4-FBA5-4AE0-A178-CC30C7B2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Air Quality Data</a:t>
            </a:r>
          </a:p>
          <a:p>
            <a:pPr lvl="1"/>
            <a:r>
              <a:rPr lang="en-US" sz="2200">
                <a:cs typeface="Calibri"/>
              </a:rPr>
              <a:t>Purple Air</a:t>
            </a:r>
          </a:p>
          <a:p>
            <a:pPr lvl="1"/>
            <a:r>
              <a:rPr lang="en-US" sz="2200">
                <a:cs typeface="Calibri"/>
              </a:rPr>
              <a:t>California Government</a:t>
            </a:r>
          </a:p>
          <a:p>
            <a:r>
              <a:rPr lang="en-US" sz="2200">
                <a:cs typeface="Calibri"/>
              </a:rPr>
              <a:t>Disease Cases</a:t>
            </a:r>
          </a:p>
          <a:p>
            <a:pPr lvl="1"/>
            <a:r>
              <a:rPr lang="en-US" sz="2200">
                <a:cs typeface="Calibri"/>
              </a:rPr>
              <a:t>Asthma</a:t>
            </a:r>
          </a:p>
          <a:p>
            <a:pPr lvl="1"/>
            <a:r>
              <a:rPr lang="en-US" sz="2200">
                <a:cs typeface="Calibri"/>
              </a:rPr>
              <a:t>Flu</a:t>
            </a:r>
          </a:p>
          <a:p>
            <a:pPr lvl="1"/>
            <a:r>
              <a:rPr lang="en-US" sz="2200">
                <a:cs typeface="Calibri"/>
              </a:rPr>
              <a:t>Influenza</a:t>
            </a:r>
          </a:p>
          <a:p>
            <a:pPr lvl="1"/>
            <a:r>
              <a:rPr lang="en-US" sz="2200">
                <a:cs typeface="Calibri"/>
              </a:rPr>
              <a:t>Pneumonia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36060D-0650-234E-9BB2-AE6A518950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746062"/>
              </p:ext>
            </p:extLst>
          </p:nvPr>
        </p:nvGraphicFramePr>
        <p:xfrm>
          <a:off x="1514293" y="2589086"/>
          <a:ext cx="5069382" cy="27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4707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CE478-46CD-423A-B542-AEFB7D9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64" y="796746"/>
            <a:ext cx="3608896" cy="1054098"/>
          </a:xfrm>
        </p:spPr>
        <p:txBody>
          <a:bodyPr anchor="b">
            <a:normAutofit fontScale="90000"/>
          </a:bodyPr>
          <a:lstStyle/>
          <a:p>
            <a:r>
              <a:rPr lang="en-US" sz="3600" b="1">
                <a:solidFill>
                  <a:srgbClr val="FFFFFF"/>
                </a:solidFill>
                <a:latin typeface="Arial"/>
                <a:cs typeface="Calibri Light"/>
              </a:rPr>
              <a:t>Data Preprocessing</a:t>
            </a:r>
          </a:p>
        </p:txBody>
      </p:sp>
      <p:pic>
        <p:nvPicPr>
          <p:cNvPr id="4" name="Picture 4" descr="A pencil and paper&#10;&#10;Description generated with high confidence">
            <a:extLst>
              <a:ext uri="{FF2B5EF4-FFF2-40B4-BE49-F238E27FC236}">
                <a16:creationId xmlns:a16="http://schemas.microsoft.com/office/drawing/2014/main" id="{7DCF62C6-8E6C-4154-9F22-1C702AC2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15" y="2338735"/>
            <a:ext cx="3030123" cy="185387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CEC2E8-8CC5-43BA-95E0-FE1F7E8E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559" y="2453754"/>
            <a:ext cx="2867325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0A36-99E9-4CDC-B3D9-E60DA0AB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59883"/>
            <a:ext cx="3924231" cy="40653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>
                <a:solidFill>
                  <a:srgbClr val="FFFFFF"/>
                </a:solidFill>
                <a:cs typeface="Calibri"/>
              </a:rPr>
              <a:t>Air quality data</a:t>
            </a:r>
            <a:r>
              <a:rPr lang="en-US" sz="2000">
                <a:solidFill>
                  <a:srgbClr val="FFFFFF"/>
                </a:solidFill>
                <a:cs typeface="Calibri"/>
              </a:rPr>
              <a:t> is collected from different sensors mounted in various counties( from purple air )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We preprocessed the json  and convert to valid csv format </a:t>
            </a:r>
          </a:p>
          <a:p>
            <a:r>
              <a:rPr lang="en-US" sz="2000" b="1">
                <a:solidFill>
                  <a:srgbClr val="FFFFFF"/>
                </a:solidFill>
                <a:cs typeface="Calibri"/>
              </a:rPr>
              <a:t>Disease data </a:t>
            </a:r>
            <a:r>
              <a:rPr lang="en-US" sz="2000">
                <a:solidFill>
                  <a:srgbClr val="FFFFFF"/>
                </a:solidFill>
                <a:cs typeface="Calibri"/>
              </a:rPr>
              <a:t>from web, is collected for various metrics such as Age group, gender, year are aggregated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Missing values for disease data is not uniform.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Eg.</a:t>
            </a:r>
            <a:r>
              <a:rPr lang="en-US" sz="2000">
                <a:solidFill>
                  <a:srgbClr val="FFFFFF"/>
                </a:solidFill>
                <a:cs typeface="Calibri"/>
              </a:rPr>
              <a:t>, Na, NULL,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na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Removing special characters from data.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Eg.</a:t>
            </a:r>
            <a:r>
              <a:rPr lang="en-US" sz="2000">
                <a:solidFill>
                  <a:srgbClr val="FFFFFF"/>
                </a:solidFill>
                <a:cs typeface="Calibri"/>
              </a:rPr>
              <a:t>, hospitalization patient count is 12,345 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4D997F-AD17-42D7-B242-F59B7E9B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81" y="320747"/>
            <a:ext cx="3219976" cy="1529488"/>
          </a:xfrm>
          <a:prstGeom prst="rect">
            <a:avLst/>
          </a:prstGeom>
        </p:spPr>
      </p:pic>
      <p:pic>
        <p:nvPicPr>
          <p:cNvPr id="10" name="Picture 10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AED8B679-43D2-4907-87AA-BEFFD923B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684" y="275461"/>
            <a:ext cx="2756394" cy="1850097"/>
          </a:xfrm>
          <a:prstGeom prst="rect">
            <a:avLst/>
          </a:prstGeom>
        </p:spPr>
      </p:pic>
      <p:pic>
        <p:nvPicPr>
          <p:cNvPr id="14" name="Picture 14" descr="A pencil and paper&#10;&#10;Description generated with high confidence">
            <a:extLst>
              <a:ext uri="{FF2B5EF4-FFF2-40B4-BE49-F238E27FC236}">
                <a16:creationId xmlns:a16="http://schemas.microsoft.com/office/drawing/2014/main" id="{6F5B9DC3-01B6-4B04-9EA0-0D58B0B3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75" y="4644984"/>
            <a:ext cx="3049993" cy="1869351"/>
          </a:xfrm>
          <a:prstGeom prst="rect">
            <a:avLst/>
          </a:prstGeom>
        </p:spPr>
      </p:pic>
      <p:pic>
        <p:nvPicPr>
          <p:cNvPr id="12" name="Picture 12" descr="A close up of a pencil&#10;&#10;Description generated with high confidence">
            <a:extLst>
              <a:ext uri="{FF2B5EF4-FFF2-40B4-BE49-F238E27FC236}">
                <a16:creationId xmlns:a16="http://schemas.microsoft.com/office/drawing/2014/main" id="{F6296B9A-1C6B-4476-974A-23C655685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526" y="4649694"/>
            <a:ext cx="2563617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D03CD-942F-4B4A-91E0-A23D1C39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cs typeface="Arial"/>
              </a:rPr>
              <a:t>Data Transformation</a:t>
            </a:r>
          </a:p>
        </p:txBody>
      </p:sp>
      <p:pic>
        <p:nvPicPr>
          <p:cNvPr id="11" name="Picture 11" descr="A pencil and paper&#10;&#10;Description generated with high confidence">
            <a:extLst>
              <a:ext uri="{FF2B5EF4-FFF2-40B4-BE49-F238E27FC236}">
                <a16:creationId xmlns:a16="http://schemas.microsoft.com/office/drawing/2014/main" id="{F910EFBE-9DAB-4F7C-827E-9FCF5EBF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86" y="499659"/>
            <a:ext cx="3662730" cy="274704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78A9F64C-5652-4E98-8864-A40EF4EE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36009"/>
            <a:ext cx="3662730" cy="2496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882A5-853C-49D8-BD24-ABC49E7D51E6}"/>
              </a:ext>
            </a:extLst>
          </p:cNvPr>
          <p:cNvSpPr txBox="1"/>
          <p:nvPr/>
        </p:nvSpPr>
        <p:spPr>
          <a:xfrm>
            <a:off x="4722668" y="2713627"/>
            <a:ext cx="6954884" cy="35913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Hospitalization data collected for each disease is the patient count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We have normalized the data across each county by the population of the county</a:t>
            </a:r>
            <a:endParaRPr lang="en-US" sz="2400">
              <a:solidFill>
                <a:srgbClr val="FFFFFF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  <a:cs typeface="Calibri"/>
              </a:rPr>
              <a:t>Patient Ratio = Number of patients in a county / Total population of the county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cs typeface="Calibri"/>
              </a:rPr>
              <a:t>Since the ratio was too low for few counties, we have multiplied 10000 to all ratio, to compute disease per 10000 people</a:t>
            </a:r>
          </a:p>
        </p:txBody>
      </p:sp>
    </p:spTree>
    <p:extLst>
      <p:ext uri="{BB962C8B-B14F-4D97-AF65-F5344CB8AC3E}">
        <p14:creationId xmlns:p14="http://schemas.microsoft.com/office/powerpoint/2010/main" val="184276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E0C-7C5A-45B7-AA7F-8D3D3001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b="1">
                <a:latin typeface="Arial"/>
                <a:cs typeface="Calibri Light"/>
              </a:rPr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7E85-705B-47C8-8E64-5EAEEAD76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Merging air quality and disease data based on county and year</a:t>
            </a:r>
          </a:p>
          <a:p>
            <a:r>
              <a:rPr lang="en-US" sz="2000">
                <a:cs typeface="Calibri"/>
              </a:rPr>
              <a:t>Few counties have linear relationship between air quality and disease </a:t>
            </a:r>
          </a:p>
          <a:p>
            <a:r>
              <a:rPr lang="en-US" sz="2000">
                <a:cs typeface="Calibri"/>
              </a:rPr>
              <a:t>Graphs are the right implies Air quality and hospitalization ratio for multiple counties</a:t>
            </a:r>
          </a:p>
          <a:p>
            <a:r>
              <a:rPr lang="en-US" sz="2000">
                <a:cs typeface="Calibri"/>
              </a:rPr>
              <a:t>Hospitalization trend with Air quality for a year</a:t>
            </a:r>
          </a:p>
          <a:p>
            <a:r>
              <a:rPr lang="en-US" sz="2000">
                <a:cs typeface="Calibri"/>
              </a:rPr>
              <a:t>Hospitalization of one county with air quality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584398-9BBD-434C-8AD7-B94A5870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64660"/>
            <a:ext cx="2364317" cy="1653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BA5A080-C533-4BDE-AC29-4B1F388D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959959"/>
            <a:ext cx="2364317" cy="1463364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32FAE0-62A5-42AB-A46B-058DD2E9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81" y="3796452"/>
            <a:ext cx="4180837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4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356E1-3142-4D48-89C2-F76D37DF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cs typeface="Calibri Light"/>
              </a:rPr>
              <a:t>Data Interpretation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284EFA-27E0-4C59-A3EC-78F6A827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7" y="478232"/>
            <a:ext cx="3319268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4073622-43C0-4909-B253-780DFCFE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89579"/>
            <a:ext cx="3662730" cy="23894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FA7B-F45F-4514-95F2-FC90FE0E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We have used seaborn graph to determine the correlation of features</a:t>
            </a:r>
          </a:p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We checked the variance of air quality and patient count for some counties to determine the relationship</a:t>
            </a:r>
          </a:p>
          <a:p>
            <a:r>
              <a:rPr lang="en-US" sz="2400" b="1" dirty="0">
                <a:solidFill>
                  <a:srgbClr val="FFFFFF"/>
                </a:solidFill>
                <a:cs typeface="Calibri"/>
              </a:rPr>
              <a:t>Feature Selection: </a:t>
            </a:r>
            <a:r>
              <a:rPr lang="en-US" sz="2400" dirty="0">
                <a:solidFill>
                  <a:srgbClr val="FFFFFF"/>
                </a:solidFill>
                <a:cs typeface="Calibri"/>
              </a:rPr>
              <a:t>we applied L1 based feature selection using Linear regression.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45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670D4-4C13-4EB8-BBCC-2F2F2AA0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Arial"/>
                <a:cs typeface="Calibri Light"/>
              </a:rPr>
              <a:t>Data Modeling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8251-37B7-4916-9090-2334B57A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Linear Regression </a:t>
            </a:r>
          </a:p>
          <a:p>
            <a:r>
              <a:rPr lang="en-US" sz="2400" dirty="0">
                <a:cs typeface="Calibri"/>
              </a:rPr>
              <a:t>L1 Regularization (Lasso)</a:t>
            </a:r>
          </a:p>
          <a:p>
            <a:r>
              <a:rPr lang="en-US" sz="2400" dirty="0">
                <a:cs typeface="Calibri"/>
              </a:rPr>
              <a:t>L2 Regularization (Ridge)</a:t>
            </a:r>
          </a:p>
          <a:p>
            <a:r>
              <a:rPr lang="en-US" sz="2400" dirty="0">
                <a:cs typeface="Calibri"/>
              </a:rPr>
              <a:t>Random Forest classifier</a:t>
            </a:r>
          </a:p>
          <a:p>
            <a:r>
              <a:rPr lang="en-US" sz="2400" dirty="0">
                <a:ea typeface="+mn-lt"/>
                <a:cs typeface="+mn-lt"/>
              </a:rPr>
              <a:t>VAR Model</a:t>
            </a:r>
            <a:endParaRPr lang="en-US" sz="2400" dirty="0">
              <a:ea typeface="+mn-lt"/>
              <a:cs typeface="Calibri"/>
            </a:endParaRPr>
          </a:p>
          <a:p>
            <a:r>
              <a:rPr lang="en-US" sz="2400" dirty="0">
                <a:ea typeface="+mn-lt"/>
                <a:cs typeface="Calibri"/>
              </a:rPr>
              <a:t>Code Walkthrough</a:t>
            </a:r>
          </a:p>
          <a:p>
            <a:pPr lvl="1"/>
            <a:r>
              <a:rPr lang="en-US" sz="2000" dirty="0">
                <a:hlinkClick r:id="rId3"/>
              </a:rPr>
              <a:t>PM2.5 Influenza Linear Regression</a:t>
            </a:r>
            <a:endParaRPr lang="en-US" sz="2000" dirty="0"/>
          </a:p>
          <a:p>
            <a:pPr lvl="1"/>
            <a:r>
              <a:rPr lang="en-US" sz="2000" dirty="0">
                <a:cs typeface="Calibri"/>
                <a:hlinkClick r:id="rId4"/>
              </a:rPr>
              <a:t>PM 2.5 Influenza Random Forest</a:t>
            </a:r>
            <a:endParaRPr lang="en-US" sz="20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59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0F64-B4F7-4FDC-BA2D-BD7FC73C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94786"/>
            <a:ext cx="10058400" cy="1371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Significant Paper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C0C0-9CF1-427B-AE1A-D053DA25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047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ea typeface="+mn-lt"/>
                <a:cs typeface="+mn-lt"/>
              </a:rPr>
              <a:t> International Journal of Epidemiology, </a:t>
            </a:r>
            <a:endParaRPr lang="en-US" sz="28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ea typeface="+mn-lt"/>
                <a:cs typeface="+mn-lt"/>
              </a:rPr>
              <a:t> Published in: 23rd May, 2019</a:t>
            </a:r>
            <a:endParaRPr lang="en-US" sz="28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cs typeface="Arial"/>
              </a:rPr>
              <a:t> Journal's impact factor: 7.339</a:t>
            </a:r>
          </a:p>
          <a:p>
            <a:pPr>
              <a:buFont typeface="Wingdings" pitchFamily="18" charset="0"/>
              <a:buChar char="q"/>
            </a:pPr>
            <a:endParaRPr lang="en-US" sz="20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2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8410-CA44-453D-809F-C3258663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Results and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4917-525A-4255-B2C4-B69B12DD1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We have followed various regression techniques to predict the hospitalization ratio from air quality.</a:t>
            </a:r>
          </a:p>
          <a:p>
            <a:r>
              <a:rPr lang="en-US" sz="2000">
                <a:cs typeface="Calibri"/>
              </a:rPr>
              <a:t>From the last 10 years data , the prevalence of some virus has reduced.</a:t>
            </a:r>
          </a:p>
          <a:p>
            <a:r>
              <a:rPr lang="en-US" sz="2000">
                <a:cs typeface="Calibri"/>
              </a:rPr>
              <a:t>The impact of the air quality on disease varies with age group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89B378E-9E49-4A30-82C2-7E320622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775" y="1136955"/>
            <a:ext cx="2364317" cy="1418590"/>
          </a:xfrm>
          <a:prstGeom prst="rect">
            <a:avLst/>
          </a:prstGeom>
        </p:spPr>
      </p:pic>
      <p:pic>
        <p:nvPicPr>
          <p:cNvPr id="15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17A9B6-BA65-4CF4-A786-ED79DE0D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21" y="3796452"/>
            <a:ext cx="4299158" cy="2559898"/>
          </a:xfrm>
          <a:prstGeom prst="rect">
            <a:avLst/>
          </a:prstGeom>
        </p:spPr>
      </p:pic>
      <p:pic>
        <p:nvPicPr>
          <p:cNvPr id="5" name="Picture 6" descr="A pencil and paper&#10;&#10;Description generated with high confidence">
            <a:extLst>
              <a:ext uri="{FF2B5EF4-FFF2-40B4-BE49-F238E27FC236}">
                <a16:creationId xmlns:a16="http://schemas.microsoft.com/office/drawing/2014/main" id="{CE42E385-77C9-496B-BDA8-7E17A3B2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009" y="734740"/>
            <a:ext cx="2897807" cy="19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EBC9-8A9F-473A-A1B9-A843E5CE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Calibri Light"/>
              </a:rPr>
              <a:t>Technical difficulties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DE97E-3F69-44DE-BB15-332583B0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cs typeface="Calibri"/>
              </a:rPr>
              <a:t>Availability of detailed data</a:t>
            </a:r>
          </a:p>
          <a:p>
            <a:r>
              <a:rPr lang="en-US" sz="3600" dirty="0">
                <a:cs typeface="Calibri"/>
              </a:rPr>
              <a:t>Domain understanding</a:t>
            </a:r>
          </a:p>
          <a:p>
            <a:r>
              <a:rPr lang="en-US" sz="3600" dirty="0">
                <a:cs typeface="Calibri"/>
              </a:rPr>
              <a:t>Mapping HIPS code to county code</a:t>
            </a:r>
          </a:p>
          <a:p>
            <a:r>
              <a:rPr lang="en-US" sz="3600" dirty="0">
                <a:cs typeface="Calibri"/>
              </a:rPr>
              <a:t>Additional data download for data normalization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30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EFA3-AD7E-449F-9034-D7F4CE05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Calibri Light"/>
              </a:rPr>
              <a:t>Key Learnings and Future Scope</a:t>
            </a:r>
            <a:endParaRPr lang="en-US" b="1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F800-2B6A-4D85-8A65-0F1ADE0E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Gathering large volume of data for regular time intervals </a:t>
            </a:r>
          </a:p>
          <a:p>
            <a:r>
              <a:rPr lang="en-US" sz="3200" dirty="0">
                <a:cs typeface="Calibri"/>
              </a:rPr>
              <a:t>Properly bounding the problem is extremely important.</a:t>
            </a:r>
          </a:p>
          <a:p>
            <a:pPr lvl="1"/>
            <a:r>
              <a:rPr lang="en-US" sz="3200" dirty="0">
                <a:cs typeface="Calibri"/>
              </a:rPr>
              <a:t>Domain expertise often required</a:t>
            </a:r>
          </a:p>
          <a:p>
            <a:r>
              <a:rPr lang="en-US" sz="3200" dirty="0">
                <a:ea typeface="+mn-lt"/>
                <a:cs typeface="+mn-lt"/>
              </a:rPr>
              <a:t>Real-world is noisy and governed by multiple factors.</a:t>
            </a:r>
          </a:p>
          <a:p>
            <a:r>
              <a:rPr lang="en-US" sz="3200" dirty="0">
                <a:ea typeface="+mn-lt"/>
                <a:cs typeface="+mn-lt"/>
              </a:rPr>
              <a:t>Extending the analysis to other air particles and ozone levels</a:t>
            </a:r>
          </a:p>
          <a:p>
            <a:r>
              <a:rPr lang="en-US" sz="3200" dirty="0">
                <a:ea typeface="+mn-lt"/>
                <a:cs typeface="+mn-lt"/>
              </a:rPr>
              <a:t>Investigating the problem for different race and ethnicity and different seasons</a:t>
            </a:r>
          </a:p>
        </p:txBody>
      </p:sp>
    </p:spTree>
    <p:extLst>
      <p:ext uri="{BB962C8B-B14F-4D97-AF65-F5344CB8AC3E}">
        <p14:creationId xmlns:p14="http://schemas.microsoft.com/office/powerpoint/2010/main" val="4197545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A48BD-FBCA-46FB-879A-24C82E8C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rial"/>
                <a:cs typeface="Calibri Light"/>
              </a:rPr>
              <a:t>Tools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E8B8F-D12B-CC49-8D01-88ADBB95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45" y="871183"/>
            <a:ext cx="1138736" cy="11387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3835-6F07-4383-9858-68E930EA3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95" y="2194219"/>
            <a:ext cx="4133360" cy="36392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>
                <a:solidFill>
                  <a:srgbClr val="000000"/>
                </a:solidFill>
                <a:cs typeface="Calibri"/>
              </a:rPr>
              <a:t>Excel</a:t>
            </a:r>
          </a:p>
          <a:p>
            <a:r>
              <a:rPr lang="en-US" sz="2000">
                <a:solidFill>
                  <a:srgbClr val="000000"/>
                </a:solidFill>
                <a:cs typeface="Calibri"/>
              </a:rPr>
              <a:t>Python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Matplotlib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Seaborn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Pandas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  <a:cs typeface="Calibri"/>
              </a:rPr>
              <a:t>Numpy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cs typeface="Calibri"/>
              </a:rPr>
              <a:t>Etc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r>
              <a:rPr lang="en-US" sz="2000" dirty="0" err="1">
                <a:solidFill>
                  <a:srgbClr val="000000"/>
                </a:solidFill>
                <a:cs typeface="Calibri"/>
              </a:rPr>
              <a:t>Jupyter</a:t>
            </a:r>
            <a:r>
              <a:rPr lang="en-US" sz="2000">
                <a:solidFill>
                  <a:srgbClr val="000000"/>
                </a:solidFill>
                <a:cs typeface="Calibri"/>
              </a:rPr>
              <a:t> Notebook</a:t>
            </a:r>
          </a:p>
          <a:p>
            <a:r>
              <a:rPr lang="en-US" sz="2000" dirty="0" err="1">
                <a:solidFill>
                  <a:srgbClr val="000000"/>
                </a:solidFill>
                <a:cs typeface="Calibri"/>
              </a:rPr>
              <a:t>Github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r>
              <a:rPr lang="en-US" sz="2000" dirty="0">
                <a:solidFill>
                  <a:srgbClr val="000000"/>
                </a:solidFill>
                <a:cs typeface="Calibri"/>
              </a:rPr>
              <a:t>R Studio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7D66C-74BE-AE47-BE79-E0CB9D87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499" y="211666"/>
            <a:ext cx="2493964" cy="2319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13EFC-8CC0-4A44-8E87-0E24C38EF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66" y="3434981"/>
            <a:ext cx="1496498" cy="1735071"/>
          </a:xfrm>
          <a:prstGeom prst="rect">
            <a:avLst/>
          </a:prstGeom>
        </p:spPr>
      </p:pic>
      <p:sp>
        <p:nvSpPr>
          <p:cNvPr id="2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F45D-B159-B749-A3FB-8C3C66B54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046" y="5527433"/>
            <a:ext cx="2345355" cy="6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59E8AD-311C-4D9E-A125-B83A67FF6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240891"/>
              </p:ext>
            </p:extLst>
          </p:nvPr>
        </p:nvGraphicFramePr>
        <p:xfrm>
          <a:off x="842210" y="711868"/>
          <a:ext cx="10506458" cy="44736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63565">
                  <a:extLst>
                    <a:ext uri="{9D8B030D-6E8A-4147-A177-3AD203B41FA5}">
                      <a16:colId xmlns:a16="http://schemas.microsoft.com/office/drawing/2014/main" val="3421306553"/>
                    </a:ext>
                  </a:extLst>
                </a:gridCol>
                <a:gridCol w="2885268">
                  <a:extLst>
                    <a:ext uri="{9D8B030D-6E8A-4147-A177-3AD203B41FA5}">
                      <a16:colId xmlns:a16="http://schemas.microsoft.com/office/drawing/2014/main" val="3507655625"/>
                    </a:ext>
                  </a:extLst>
                </a:gridCol>
                <a:gridCol w="2941361">
                  <a:extLst>
                    <a:ext uri="{9D8B030D-6E8A-4147-A177-3AD203B41FA5}">
                      <a16:colId xmlns:a16="http://schemas.microsoft.com/office/drawing/2014/main" val="972568280"/>
                    </a:ext>
                  </a:extLst>
                </a:gridCol>
                <a:gridCol w="2416264">
                  <a:extLst>
                    <a:ext uri="{9D8B030D-6E8A-4147-A177-3AD203B41FA5}">
                      <a16:colId xmlns:a16="http://schemas.microsoft.com/office/drawing/2014/main" val="699593952"/>
                    </a:ext>
                  </a:extLst>
                </a:gridCol>
              </a:tblGrid>
              <a:tr h="877302">
                <a:tc gridSpan="4"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Project Rubric</a:t>
                      </a:r>
                    </a:p>
                  </a:txBody>
                  <a:tcPr marL="100130" marR="100130" marT="50065" marB="5006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43539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Data Collection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Data Reduction for quick demo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Volume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Velocity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31015"/>
                  </a:ext>
                </a:extLst>
              </a:tr>
              <a:tr h="5052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Variety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Veracity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Version Control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Innovation</a:t>
                      </a:r>
                    </a:p>
                  </a:txBody>
                  <a:tcPr marL="100130" marR="100130" marT="50065" marB="500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40043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Visualization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Code Walkthrough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Q&amp;A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Evalution of Performance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525161"/>
                  </a:ext>
                </a:extLst>
              </a:tr>
              <a:tr h="5052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Presentation Skill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Report 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u="none" strike="noStrike" noProof="0" dirty="0"/>
                        <a:t>Lesson Learned </a:t>
                      </a:r>
                      <a:endParaRPr lang="en-US" sz="2000" b="1" dirty="0"/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Teamwork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34834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Significance to the real world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Tool Usage (Use of big data tool ecosystem)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Prospects of  winning competition/publication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100130" marR="100130" marT="50065" marB="500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Technical Difficulty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62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41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FC28-D738-4D5F-AB91-F3A36E31D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Calibri Light"/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4D1EC-6486-4A9E-9D4B-015ACA782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E448-E606-41CD-9A49-B25296092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Thank you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607EE-937A-4D0D-AD0A-EB11EC510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2C50-3469-4FAA-814D-50E69FB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Index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C371-4E9E-47F0-BC69-1EACEA528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Abstract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Terms 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Data Collection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Data Modeling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Results and graphs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Our Understanding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Conclusion</a:t>
            </a:r>
          </a:p>
          <a:p>
            <a:pPr>
              <a:buFont typeface="Wingdings" pitchFamily="18" charset="0"/>
              <a:buChar char="q"/>
            </a:pPr>
            <a:endParaRPr lang="en-US" sz="240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C3E7-145D-46A0-BFA8-93827714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A3B2-820D-4293-AE5F-BBD8ED176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7088"/>
            <a:ext cx="10058400" cy="38496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Evaluate risks for cause-specific cardiovascular disease (CVD) mortality in a cohort (USA)</a:t>
            </a:r>
          </a:p>
          <a:p>
            <a:r>
              <a:rPr lang="en-US" sz="2400" dirty="0">
                <a:latin typeface="Arial"/>
                <a:cs typeface="Arial"/>
              </a:rPr>
              <a:t>Investigate whether health risk is independent of </a:t>
            </a:r>
            <a:r>
              <a:rPr lang="en-US" sz="2400" dirty="0">
                <a:latin typeface="Arial"/>
                <a:ea typeface="+mn-lt"/>
                <a:cs typeface="+mn-lt"/>
              </a:rPr>
              <a:t>Races/Ethnicities</a:t>
            </a:r>
          </a:p>
          <a:p>
            <a:r>
              <a:rPr lang="en-US" sz="2400" dirty="0">
                <a:latin typeface="Arial"/>
              </a:rPr>
              <a:t>Statistically analyze whether l</a:t>
            </a:r>
            <a:r>
              <a:rPr lang="en-US" sz="2400" dirty="0">
                <a:latin typeface="Arial"/>
                <a:ea typeface="+mn-lt"/>
                <a:cs typeface="Arial"/>
              </a:rPr>
              <a:t>ong-term exposure to fine particulate air pollution leads to premature death caused by </a:t>
            </a:r>
            <a:r>
              <a:rPr lang="en-US" sz="2400" dirty="0" err="1">
                <a:latin typeface="Arial"/>
                <a:ea typeface="+mn-lt"/>
                <a:cs typeface="+mn-lt"/>
              </a:rPr>
              <a:t>ischaemic</a:t>
            </a:r>
            <a:r>
              <a:rPr lang="en-US" sz="2400" dirty="0">
                <a:latin typeface="Arial"/>
                <a:ea typeface="+mn-lt"/>
                <a:cs typeface="+mn-lt"/>
              </a:rPr>
              <a:t> heart disease(IHD) and stroke</a:t>
            </a:r>
            <a:endParaRPr lang="en-US" sz="2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26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9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9" name="Rectangle 9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1" name="Group 9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10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041EF-DE0E-7F4E-AB6A-2986FC672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"/>
          <a:stretch/>
        </p:blipFill>
        <p:spPr>
          <a:xfrm>
            <a:off x="-2" y="10"/>
            <a:ext cx="12192001" cy="4551026"/>
          </a:xfrm>
          <a:prstGeom prst="rect">
            <a:avLst/>
          </a:prstGeom>
        </p:spPr>
      </p:pic>
      <p:sp>
        <p:nvSpPr>
          <p:cNvPr id="95" name="Rectangle 10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0" name="Rectangle 10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59F0-0554-419C-A769-B61DD96B1A24}"/>
              </a:ext>
            </a:extLst>
          </p:cNvPr>
          <p:cNvSpPr txBox="1"/>
          <p:nvPr/>
        </p:nvSpPr>
        <p:spPr>
          <a:xfrm>
            <a:off x="372723" y="4956811"/>
            <a:ext cx="11439414" cy="8974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-100" dirty="0">
                <a:latin typeface="+mj-lt"/>
              </a:rPr>
              <a:t>AQI</a:t>
            </a:r>
          </a:p>
        </p:txBody>
      </p:sp>
    </p:spTree>
    <p:extLst>
      <p:ext uri="{BB962C8B-B14F-4D97-AF65-F5344CB8AC3E}">
        <p14:creationId xmlns:p14="http://schemas.microsoft.com/office/powerpoint/2010/main" val="226578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8B1F-C23F-481A-A9EF-6486E5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8B2-97C9-4927-97DD-1F034C86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Arial"/>
                <a:ea typeface="+mn-lt"/>
                <a:cs typeface="+mn-lt"/>
              </a:rPr>
              <a:t>National Institutes of Health-AARP:   survey on 565, 477 men and women, aged from 50 to 71 years</a:t>
            </a:r>
            <a:endParaRPr lang="en-US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Data on ischemic heart disease (IHD) and 5894 stroke deaths (National Death Index)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PM2.5 was estimated using a hybrid land use regression (LUR) geostatistical model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54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9C39-01B1-4DAD-9B1B-EB64B665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5" y="398179"/>
            <a:ext cx="9167004" cy="825261"/>
          </a:xfrm>
        </p:spPr>
        <p:txBody>
          <a:bodyPr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1381B-78A4-4750-B281-4120A10D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98" y="1289676"/>
            <a:ext cx="10360324" cy="44330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latin typeface="Arial"/>
                <a:ea typeface="+mn-lt"/>
                <a:cs typeface="+mn-lt"/>
              </a:rPr>
              <a:t>Cox Regression</a:t>
            </a:r>
            <a:r>
              <a:rPr lang="en-US" sz="1800" dirty="0">
                <a:latin typeface="Arial"/>
                <a:ea typeface="+mn-lt"/>
                <a:cs typeface="+mn-lt"/>
              </a:rPr>
              <a:t> modelling is a time variant regression model  applied to predict the effect of PM2.5 on Cardio Vascular Disease(CVD) mortality</a:t>
            </a:r>
          </a:p>
          <a:p>
            <a:r>
              <a:rPr lang="en-US" sz="1800" dirty="0">
                <a:latin typeface="Arial"/>
                <a:ea typeface="+mn-lt"/>
                <a:cs typeface="+mn-lt"/>
              </a:rPr>
              <a:t>Key Features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Hazard Ratio (HR)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PM2.5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95% confidence intervals for CVD Mortality</a:t>
            </a:r>
          </a:p>
          <a:p>
            <a:r>
              <a:rPr lang="en-US" sz="1800" dirty="0">
                <a:latin typeface="Arial"/>
                <a:ea typeface="+mn-lt"/>
                <a:cs typeface="+mn-lt"/>
              </a:rPr>
              <a:t> Models were also fitted in relation to selected categories of exposure [&lt;8 mg/m3 (referent), 8 -&lt;12 mg/m3, 12-&lt;20 mg/m3, 20þ mg/m3].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ea typeface="+mn-lt"/>
                <a:cs typeface="+mn-lt"/>
              </a:rPr>
              <a:t>Additional features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Gender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Religion 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Age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Ethnicity 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In addition to this, characteristics of Sensex based data such as </a:t>
            </a:r>
            <a:r>
              <a:rPr lang="en-US" sz="1800" dirty="0">
                <a:latin typeface="Arial"/>
                <a:ea typeface="+mn-lt"/>
                <a:cs typeface="+mn-lt"/>
              </a:rPr>
              <a:t>median income, percentage not completing high school, percentage unemployed, percentage in poverty, percentage Black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+mn-lt"/>
              <a:cs typeface="+mn-lt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76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7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8E408A-E335-44FA-9760-7D018DFB8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7"/>
          <a:stretch/>
        </p:blipFill>
        <p:spPr>
          <a:xfrm>
            <a:off x="20" y="-3"/>
            <a:ext cx="8310094" cy="4658265"/>
          </a:xfrm>
          <a:prstGeom prst="rect">
            <a:avLst/>
          </a:prstGeom>
        </p:spPr>
      </p:pic>
      <p:sp>
        <p:nvSpPr>
          <p:cNvPr id="44" name="Rectangle 29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521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633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33B42-BEC3-4120-9B8B-6EDF67D6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588" y="2737224"/>
            <a:ext cx="3147693" cy="85875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Results and Graph 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3138392-5559-4D03-B6A3-F7969C45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0" b="3"/>
          <a:stretch/>
        </p:blipFill>
        <p:spPr>
          <a:xfrm>
            <a:off x="8148483" y="240284"/>
            <a:ext cx="4121700" cy="2607495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57D5B95-F350-42C6-8A84-1541D7E7E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589" y="3722731"/>
            <a:ext cx="3147692" cy="25711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lt"/>
                <a:cs typeface="+mn-lt"/>
              </a:rPr>
              <a:t>Exposure to PM2.5 per 10 lg/m3 leads to 16% increase in IHD and 14% increase chance for stroke (14% increase)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PM2.5 and mortality due to IHD varies with Region.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California exhibits greater variation in PM2.5 association with health risks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4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EDD2-06E8-453C-A0B4-B750BC81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23A3-486F-4691-94D1-FA24E92B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Various air particles substances and its impact on health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Time variant study on two different datasets such as air quality and diseases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Grouping features such as gender &amp; age group, religion &amp; ethnicity, and identify the impact on time variant model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Steps to follow for research, data collection etc. </a:t>
            </a:r>
          </a:p>
          <a:p>
            <a:pPr>
              <a:buFont typeface="Wingdings" pitchFamily="18" charset="0"/>
              <a:buChar char="q"/>
            </a:pPr>
            <a:endParaRPr lang="en-US" sz="24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200" dirty="0">
              <a:latin typeface="Selawik Light" panose="02020404030301010803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582903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1342</Words>
  <Application>Microsoft Office PowerPoint</Application>
  <PresentationFormat>Widescreen</PresentationFormat>
  <Paragraphs>181</Paragraphs>
  <Slides>26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SavonVTI</vt:lpstr>
      <vt:lpstr>PM2.5 air pollution and cause-specific cardiovascular disease mortality</vt:lpstr>
      <vt:lpstr>Significant Paper Summary</vt:lpstr>
      <vt:lpstr>Index </vt:lpstr>
      <vt:lpstr>Abstract</vt:lpstr>
      <vt:lpstr>PowerPoint Presentation</vt:lpstr>
      <vt:lpstr>Data Collection</vt:lpstr>
      <vt:lpstr>Data Modeling</vt:lpstr>
      <vt:lpstr>Results and Graph </vt:lpstr>
      <vt:lpstr>Our Understanding</vt:lpstr>
      <vt:lpstr>Scope for Future Extension </vt:lpstr>
      <vt:lpstr>Our Project </vt:lpstr>
      <vt:lpstr> Association between PM 2.5 levels and yearly respiratory infections in California</vt:lpstr>
      <vt:lpstr>Problem Statement</vt:lpstr>
      <vt:lpstr>Data Collection</vt:lpstr>
      <vt:lpstr>Data Preprocessing</vt:lpstr>
      <vt:lpstr>Data Transformation</vt:lpstr>
      <vt:lpstr>Data Integration</vt:lpstr>
      <vt:lpstr>Data Interpretation</vt:lpstr>
      <vt:lpstr>Data Modeling</vt:lpstr>
      <vt:lpstr>Results and Evaluation</vt:lpstr>
      <vt:lpstr>Technical difficulties</vt:lpstr>
      <vt:lpstr>Key Learnings and Future Scope</vt:lpstr>
      <vt:lpstr>Tools</vt:lpstr>
      <vt:lpstr>PowerPoint Presentation</vt:lpstr>
      <vt:lpstr>Q&amp;A</vt:lpstr>
      <vt:lpstr>Thank you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PM2.5 air pollution and cause-specific cardiovascular disease mortality</dc:title>
  <dc:creator>Pranav Lodha</dc:creator>
  <cp:lastModifiedBy>Pranav Lodha</cp:lastModifiedBy>
  <cp:revision>2</cp:revision>
  <dcterms:created xsi:type="dcterms:W3CDTF">2019-12-05T04:48:50Z</dcterms:created>
  <dcterms:modified xsi:type="dcterms:W3CDTF">2019-12-05T05:11:23Z</dcterms:modified>
</cp:coreProperties>
</file>